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BM Plex Sans" panose="020B0604020202020204" charset="0"/>
      <p:regular r:id="rId20"/>
    </p:embeddedFont>
    <p:embeddedFont>
      <p:font typeface="IBM Plex Sa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3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gif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933214" y="619672"/>
            <a:ext cx="12421572" cy="6547254"/>
            <a:chOff x="0" y="0"/>
            <a:chExt cx="16562096" cy="8729672"/>
          </a:xfrm>
        </p:grpSpPr>
        <p:sp>
          <p:nvSpPr>
            <p:cNvPr id="5" name="TextBox 5"/>
            <p:cNvSpPr txBox="1"/>
            <p:nvPr/>
          </p:nvSpPr>
          <p:spPr>
            <a:xfrm>
              <a:off x="0" y="5226165"/>
              <a:ext cx="16562096" cy="3503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Okan KÖKEN 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Atakan KRAND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Görkem BİRŞEY</a:t>
              </a:r>
            </a:p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İbrahim Halil AKINCI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38092"/>
              <a:ext cx="16562096" cy="4597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027"/>
                </a:lnSpc>
              </a:pPr>
              <a:r>
                <a:rPr lang="en-US" sz="13027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TEFAS PREDICTION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58500"/>
            <a:ext cx="6295938" cy="4194668"/>
          </a:xfrm>
          <a:custGeom>
            <a:avLst/>
            <a:gdLst/>
            <a:ahLst/>
            <a:cxnLst/>
            <a:rect l="l" t="t" r="r" b="b"/>
            <a:pathLst>
              <a:path w="6295938" h="4194668">
                <a:moveTo>
                  <a:pt x="0" y="0"/>
                </a:moveTo>
                <a:lnTo>
                  <a:pt x="6295938" y="0"/>
                </a:lnTo>
                <a:lnTo>
                  <a:pt x="6295938" y="4194669"/>
                </a:lnTo>
                <a:lnTo>
                  <a:pt x="0" y="419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99435" y="2120407"/>
            <a:ext cx="5859820" cy="4032762"/>
          </a:xfrm>
          <a:custGeom>
            <a:avLst/>
            <a:gdLst/>
            <a:ahLst/>
            <a:cxnLst/>
            <a:rect l="l" t="t" r="r" b="b"/>
            <a:pathLst>
              <a:path w="5859820" h="4032762">
                <a:moveTo>
                  <a:pt x="0" y="0"/>
                </a:moveTo>
                <a:lnTo>
                  <a:pt x="5859820" y="0"/>
                </a:lnTo>
                <a:lnTo>
                  <a:pt x="5859820" y="4032762"/>
                </a:lnTo>
                <a:lnTo>
                  <a:pt x="0" y="40327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47" r="-164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9255" y="2055564"/>
            <a:ext cx="6028745" cy="4016651"/>
          </a:xfrm>
          <a:custGeom>
            <a:avLst/>
            <a:gdLst/>
            <a:ahLst/>
            <a:cxnLst/>
            <a:rect l="l" t="t" r="r" b="b"/>
            <a:pathLst>
              <a:path w="6028745" h="4016651">
                <a:moveTo>
                  <a:pt x="0" y="0"/>
                </a:moveTo>
                <a:lnTo>
                  <a:pt x="6028745" y="0"/>
                </a:lnTo>
                <a:lnTo>
                  <a:pt x="6028745" y="4016652"/>
                </a:lnTo>
                <a:lnTo>
                  <a:pt x="0" y="4016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343920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5" action="ppaction://hlinksldjump"/>
              </a:rPr>
              <a:t>GÜNDEM SAYFASINA DÖN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35271" y="368480"/>
            <a:ext cx="4308277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Ridge - Feature Weights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87530"/>
            <a:ext cx="5490582" cy="764810"/>
            <a:chOff x="0" y="0"/>
            <a:chExt cx="7320776" cy="1019747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7320776" cy="1019747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510987" y="173984"/>
              <a:ext cx="6510071" cy="62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0"/>
                </a:lnSpc>
                <a:spcBef>
                  <a:spcPct val="0"/>
                </a:spcBef>
              </a:pPr>
              <a:r>
                <a:rPr lang="en-US" sz="2850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MODELLING - GRAPHICS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148101" y="6341075"/>
            <a:ext cx="544659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0"/>
              </a:lnSpc>
            </a:pPr>
            <a:r>
              <a:rPr lang="en-US" sz="17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Positive</a:t>
            </a:r>
            <a:r>
              <a:rPr lang="en-US" sz="17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302267" lvl="1" indent="-151134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1Ay 3Ay Fark</a:t>
            </a:r>
          </a:p>
          <a:p>
            <a:pPr marL="302267" lvl="1" indent="-151134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 Payları Dolu Sayısı</a:t>
            </a:r>
          </a:p>
          <a:p>
            <a:pPr marL="302267" lvl="1" indent="-151134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Varlığa Dayalı Menkul Kıymet</a:t>
            </a:r>
          </a:p>
          <a:p>
            <a:pPr algn="l">
              <a:lnSpc>
                <a:spcPts val="1820"/>
              </a:lnSpc>
            </a:pPr>
            <a:endParaRPr lang="en-US"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2210"/>
              </a:lnSpc>
            </a:pPr>
            <a:r>
              <a:rPr lang="en-US" sz="17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Negative</a:t>
            </a:r>
            <a:r>
              <a:rPr lang="en-US" sz="17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302261" lvl="1" indent="-151130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Katılım Hesabı Döviz</a:t>
            </a:r>
          </a:p>
          <a:p>
            <a:pPr marL="302261" lvl="1" indent="-151130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Yatırımcı Yoğunluğu</a:t>
            </a:r>
          </a:p>
          <a:p>
            <a:pPr marL="302261" lvl="1" indent="-151130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Risk Değeri</a:t>
            </a:r>
          </a:p>
          <a:p>
            <a:pPr algn="l">
              <a:lnSpc>
                <a:spcPts val="1820"/>
              </a:lnSpc>
            </a:pPr>
            <a:endParaRPr lang="en-US"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60527" y="2057094"/>
            <a:ext cx="6090205" cy="4261820"/>
          </a:xfrm>
          <a:custGeom>
            <a:avLst/>
            <a:gdLst/>
            <a:ahLst/>
            <a:cxnLst/>
            <a:rect l="l" t="t" r="r" b="b"/>
            <a:pathLst>
              <a:path w="6090205" h="4261820">
                <a:moveTo>
                  <a:pt x="0" y="0"/>
                </a:moveTo>
                <a:lnTo>
                  <a:pt x="6090205" y="0"/>
                </a:lnTo>
                <a:lnTo>
                  <a:pt x="6090205" y="4261820"/>
                </a:lnTo>
                <a:lnTo>
                  <a:pt x="0" y="4261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6" r="-25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255103"/>
            <a:ext cx="6088553" cy="4056499"/>
          </a:xfrm>
          <a:custGeom>
            <a:avLst/>
            <a:gdLst/>
            <a:ahLst/>
            <a:cxnLst/>
            <a:rect l="l" t="t" r="r" b="b"/>
            <a:pathLst>
              <a:path w="6088553" h="4056499">
                <a:moveTo>
                  <a:pt x="0" y="0"/>
                </a:moveTo>
                <a:lnTo>
                  <a:pt x="6088553" y="0"/>
                </a:lnTo>
                <a:lnTo>
                  <a:pt x="6088553" y="4056499"/>
                </a:lnTo>
                <a:lnTo>
                  <a:pt x="0" y="4056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107603" y="2168367"/>
            <a:ext cx="5548148" cy="4150547"/>
          </a:xfrm>
          <a:custGeom>
            <a:avLst/>
            <a:gdLst/>
            <a:ahLst/>
            <a:cxnLst/>
            <a:rect l="l" t="t" r="r" b="b"/>
            <a:pathLst>
              <a:path w="5548148" h="4150547">
                <a:moveTo>
                  <a:pt x="0" y="0"/>
                </a:moveTo>
                <a:lnTo>
                  <a:pt x="5548149" y="0"/>
                </a:lnTo>
                <a:lnTo>
                  <a:pt x="5548149" y="4150547"/>
                </a:lnTo>
                <a:lnTo>
                  <a:pt x="0" y="4150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42" r="-614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343920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5" action="ppaction://hlinksldjump"/>
              </a:rPr>
              <a:t>GÜNDEM SAYFASINA DÖN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585398" y="403407"/>
            <a:ext cx="430410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Lasso - Feature Weights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422457"/>
            <a:ext cx="5490582" cy="764810"/>
            <a:chOff x="0" y="0"/>
            <a:chExt cx="7320776" cy="1019747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7320776" cy="1019747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510987" y="173984"/>
              <a:ext cx="6510071" cy="62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0"/>
                </a:lnSpc>
                <a:spcBef>
                  <a:spcPct val="0"/>
                </a:spcBef>
              </a:pPr>
              <a:r>
                <a:rPr lang="en-US" sz="2850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MODELLING - GRAPHICS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13395" y="6299864"/>
            <a:ext cx="5446590" cy="215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10"/>
              </a:lnSpc>
            </a:pPr>
            <a:r>
              <a:rPr lang="en-US" sz="17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Positive</a:t>
            </a:r>
            <a:r>
              <a:rPr lang="en-US" sz="17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302267" lvl="1" indent="-151134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1Ay 3Ay Fark</a:t>
            </a:r>
          </a:p>
          <a:p>
            <a:pPr marL="302267" lvl="1" indent="-151134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Günlük Haftalık Fark</a:t>
            </a:r>
          </a:p>
          <a:p>
            <a:pPr marL="302267" lvl="1" indent="-151134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 Payları Dolu Sayısı</a:t>
            </a:r>
          </a:p>
          <a:p>
            <a:pPr algn="l">
              <a:lnSpc>
                <a:spcPts val="1820"/>
              </a:lnSpc>
            </a:pPr>
            <a:endParaRPr lang="en-US" sz="14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2210"/>
              </a:lnSpc>
            </a:pPr>
            <a:r>
              <a:rPr lang="en-US" sz="1700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Negative</a:t>
            </a:r>
            <a:r>
              <a:rPr lang="en-US" sz="1700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302267" lvl="1" indent="-151134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Mevduat TL</a:t>
            </a:r>
          </a:p>
          <a:p>
            <a:pPr marL="302267" lvl="1" indent="-151134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Fiyat</a:t>
            </a:r>
          </a:p>
          <a:p>
            <a:pPr marL="302267" lvl="1" indent="-151134" algn="l">
              <a:lnSpc>
                <a:spcPts val="1820"/>
              </a:lnSpc>
              <a:buFont typeface="Arial"/>
              <a:buChar char="•"/>
            </a:pPr>
            <a:r>
              <a:rPr lang="en-US" sz="14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Yatırımcı Yoğunluğu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70044" y="6427093"/>
            <a:ext cx="5109904" cy="234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3"/>
              </a:lnSpc>
            </a:pPr>
            <a:r>
              <a:rPr lang="en-US" sz="1594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Positive</a:t>
            </a:r>
            <a:r>
              <a:rPr lang="en-US" sz="1594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283582" lvl="1" indent="-141791" algn="l">
              <a:lnSpc>
                <a:spcPts val="1707"/>
              </a:lnSpc>
              <a:buFont typeface="Arial"/>
              <a:buChar char="•"/>
            </a:pPr>
            <a:r>
              <a:rPr lang="en-US" sz="131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Risk Değeri</a:t>
            </a:r>
          </a:p>
          <a:p>
            <a:pPr marL="283582" lvl="1" indent="-141791" algn="l">
              <a:lnSpc>
                <a:spcPts val="1707"/>
              </a:lnSpc>
              <a:buFont typeface="Arial"/>
              <a:buChar char="•"/>
            </a:pPr>
            <a:r>
              <a:rPr lang="en-US" sz="131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Hisse Senedi</a:t>
            </a:r>
          </a:p>
          <a:p>
            <a:pPr marL="283582" lvl="1" indent="-141791" algn="l">
              <a:lnSpc>
                <a:spcPts val="1707"/>
              </a:lnSpc>
              <a:buFont typeface="Arial"/>
              <a:buChar char="•"/>
            </a:pPr>
            <a:r>
              <a:rPr lang="en-US" sz="131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Kıymetli Maden Kamu Kira Sertifikası</a:t>
            </a:r>
          </a:p>
          <a:p>
            <a:pPr algn="l">
              <a:lnSpc>
                <a:spcPts val="1707"/>
              </a:lnSpc>
            </a:pPr>
            <a:endParaRPr lang="en-US" sz="1313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algn="l">
              <a:lnSpc>
                <a:spcPts val="2073"/>
              </a:lnSpc>
            </a:pPr>
            <a:r>
              <a:rPr lang="en-US" sz="1594" b="1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Negative</a:t>
            </a:r>
            <a:r>
              <a:rPr lang="en-US" sz="1594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</a:p>
          <a:p>
            <a:pPr marL="283582" lvl="1" indent="-141791" algn="l">
              <a:lnSpc>
                <a:spcPts val="1707"/>
              </a:lnSpc>
              <a:buFont typeface="Arial"/>
              <a:buChar char="•"/>
            </a:pPr>
            <a:r>
              <a:rPr lang="en-US" sz="131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Takasbank Para Piyasası</a:t>
            </a:r>
          </a:p>
          <a:p>
            <a:pPr marL="283582" lvl="1" indent="-141791" algn="l">
              <a:lnSpc>
                <a:spcPts val="1707"/>
              </a:lnSpc>
              <a:buFont typeface="Arial"/>
              <a:buChar char="•"/>
            </a:pPr>
            <a:r>
              <a:rPr lang="en-US" sz="131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Devlet Tahvili</a:t>
            </a:r>
          </a:p>
          <a:p>
            <a:pPr marL="283582" lvl="1" indent="-141791" algn="l">
              <a:lnSpc>
                <a:spcPts val="1707"/>
              </a:lnSpc>
              <a:buFont typeface="Arial"/>
              <a:buChar char="•"/>
            </a:pPr>
            <a:r>
              <a:rPr lang="en-US" sz="1313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 Payları Dolu Sayısı</a:t>
            </a:r>
          </a:p>
          <a:p>
            <a:pPr algn="l">
              <a:lnSpc>
                <a:spcPts val="2683"/>
              </a:lnSpc>
            </a:pPr>
            <a:endParaRPr lang="en-US" sz="1313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-115202"/>
            <a:ext cx="8999714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758522"/>
            <a:ext cx="4993115" cy="796080"/>
            <a:chOff x="0" y="0"/>
            <a:chExt cx="6657486" cy="1061439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657486" cy="1061439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64690" y="198697"/>
              <a:ext cx="5920234" cy="616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9"/>
                </a:lnSpc>
                <a:spcBef>
                  <a:spcPct val="0"/>
                </a:spcBef>
              </a:pPr>
              <a:r>
                <a:rPr lang="en-US" sz="2835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RESULT</a:t>
              </a:r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2716666" y="2475256"/>
          <a:ext cx="12566100" cy="5336490"/>
        </p:xfrm>
        <a:graphic>
          <a:graphicData uri="http://schemas.openxmlformats.org/drawingml/2006/table">
            <a:tbl>
              <a:tblPr/>
              <a:tblGrid>
                <a:gridCol w="209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4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4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94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67298">
                <a:tc gridSpan="6"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Her Fon Grubu İçin En İyi Modeller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Her Fon Grubu İçin En İyi Modeller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Her Fon Grubu İçin En İyi Modeller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Her Fon Grubu İçin En İyi Modeller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Her Fon Grubu İçin En İyi Modeller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 b="1">
                          <a:solidFill>
                            <a:srgbClr val="000000"/>
                          </a:solidFill>
                          <a:latin typeface="IBM Plex Sans Bold"/>
                          <a:ea typeface="IBM Plex Sans Bold"/>
                          <a:cs typeface="IBM Plex Sans Bold"/>
                          <a:sym typeface="IBM Plex Sans Bold"/>
                        </a:rPr>
                        <a:t>Her Fon Grubu İçin En İyi Modeller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7298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Fon Grubu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Model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MSE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RMSE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MAE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R²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298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Bebek Fonlar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Lasso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34,8187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5,9007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4,8115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0,8441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7298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Genç Fonlar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Ridge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9770,6555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98,8466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24,9980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0,0633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7298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Yetişkin Fonlar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Lasso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47983,0817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219,0504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141,3549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defRPr/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0,7845</a:t>
                      </a:r>
                      <a:endParaRPr lang="en-US" sz="1100"/>
                    </a:p>
                  </a:txBody>
                  <a:tcPr marL="133350" marR="133350" marT="133350" marB="13335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200780" y="6926150"/>
            <a:ext cx="1655840" cy="1806968"/>
          </a:xfrm>
          <a:custGeom>
            <a:avLst/>
            <a:gdLst/>
            <a:ahLst/>
            <a:cxnLst/>
            <a:rect l="l" t="t" r="r" b="b"/>
            <a:pathLst>
              <a:path w="1655840" h="1806968">
                <a:moveTo>
                  <a:pt x="0" y="0"/>
                </a:moveTo>
                <a:lnTo>
                  <a:pt x="1655840" y="0"/>
                </a:lnTo>
                <a:lnTo>
                  <a:pt x="1655840" y="1806969"/>
                </a:lnTo>
                <a:lnTo>
                  <a:pt x="0" y="1806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1028700"/>
            <a:ext cx="9577272" cy="9577272"/>
          </a:xfrm>
          <a:custGeom>
            <a:avLst/>
            <a:gdLst/>
            <a:ahLst/>
            <a:cxnLst/>
            <a:rect l="l" t="t" r="r" b="b"/>
            <a:pathLst>
              <a:path w="9577272" h="9577272">
                <a:moveTo>
                  <a:pt x="0" y="0"/>
                </a:moveTo>
                <a:lnTo>
                  <a:pt x="9577272" y="0"/>
                </a:lnTo>
                <a:lnTo>
                  <a:pt x="9577272" y="9577272"/>
                </a:lnTo>
                <a:lnTo>
                  <a:pt x="0" y="957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33272" y="1554602"/>
            <a:ext cx="9577272" cy="9577272"/>
          </a:xfrm>
          <a:custGeom>
            <a:avLst/>
            <a:gdLst/>
            <a:ahLst/>
            <a:cxnLst/>
            <a:rect l="l" t="t" r="r" b="b"/>
            <a:pathLst>
              <a:path w="9577272" h="9577272">
                <a:moveTo>
                  <a:pt x="0" y="0"/>
                </a:moveTo>
                <a:lnTo>
                  <a:pt x="9577272" y="0"/>
                </a:lnTo>
                <a:lnTo>
                  <a:pt x="9577272" y="9577272"/>
                </a:lnTo>
                <a:lnTo>
                  <a:pt x="0" y="957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282763" y="162320"/>
            <a:ext cx="2549338" cy="1988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1811" y="472466"/>
            <a:ext cx="16417489" cy="9214316"/>
          </a:xfrm>
          <a:custGeom>
            <a:avLst/>
            <a:gdLst/>
            <a:ahLst/>
            <a:cxnLst/>
            <a:rect l="l" t="t" r="r" b="b"/>
            <a:pathLst>
              <a:path w="16417489" h="9214316">
                <a:moveTo>
                  <a:pt x="0" y="0"/>
                </a:moveTo>
                <a:lnTo>
                  <a:pt x="16417489" y="0"/>
                </a:lnTo>
                <a:lnTo>
                  <a:pt x="16417489" y="9214316"/>
                </a:lnTo>
                <a:lnTo>
                  <a:pt x="0" y="9214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82263" y="-1779210"/>
            <a:ext cx="12008614" cy="10502078"/>
          </a:xfrm>
          <a:custGeom>
            <a:avLst/>
            <a:gdLst/>
            <a:ahLst/>
            <a:cxnLst/>
            <a:rect l="l" t="t" r="r" b="b"/>
            <a:pathLst>
              <a:path w="12008614" h="10502078">
                <a:moveTo>
                  <a:pt x="0" y="0"/>
                </a:moveTo>
                <a:lnTo>
                  <a:pt x="12008614" y="0"/>
                </a:lnTo>
                <a:lnTo>
                  <a:pt x="12008614" y="10502079"/>
                </a:lnTo>
                <a:lnTo>
                  <a:pt x="0" y="1050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77489" y="2895324"/>
            <a:ext cx="11384238" cy="9252281"/>
          </a:xfrm>
          <a:custGeom>
            <a:avLst/>
            <a:gdLst/>
            <a:ahLst/>
            <a:cxnLst/>
            <a:rect l="l" t="t" r="r" b="b"/>
            <a:pathLst>
              <a:path w="11384238" h="9252281">
                <a:moveTo>
                  <a:pt x="0" y="0"/>
                </a:moveTo>
                <a:lnTo>
                  <a:pt x="11384238" y="0"/>
                </a:lnTo>
                <a:lnTo>
                  <a:pt x="11384238" y="9252281"/>
                </a:lnTo>
                <a:lnTo>
                  <a:pt x="0" y="9252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32821" y="2895324"/>
            <a:ext cx="11098885" cy="993617"/>
            <a:chOff x="0" y="0"/>
            <a:chExt cx="14798513" cy="132482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14798513" cy="1324823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032930" y="178184"/>
              <a:ext cx="13159720" cy="892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38"/>
                </a:lnSpc>
                <a:spcBef>
                  <a:spcPct val="0"/>
                </a:spcBef>
              </a:pPr>
              <a:r>
                <a:rPr lang="en-US" sz="4027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THANK YOU FOR LISTENING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543487" y="7521465"/>
            <a:ext cx="1686167" cy="1686167"/>
          </a:xfrm>
          <a:custGeom>
            <a:avLst/>
            <a:gdLst/>
            <a:ahLst/>
            <a:cxnLst/>
            <a:rect l="l" t="t" r="r" b="b"/>
            <a:pathLst>
              <a:path w="1686167" h="1686167">
                <a:moveTo>
                  <a:pt x="0" y="0"/>
                </a:moveTo>
                <a:lnTo>
                  <a:pt x="1686167" y="0"/>
                </a:lnTo>
                <a:lnTo>
                  <a:pt x="1686167" y="1686167"/>
                </a:lnTo>
                <a:lnTo>
                  <a:pt x="0" y="1686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663275" y="9188582"/>
            <a:ext cx="544659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GitHub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3" name="Freeform 3"/>
          <p:cNvSpPr/>
          <p:nvPr/>
        </p:nvSpPr>
        <p:spPr>
          <a:xfrm>
            <a:off x="13397656" y="4366385"/>
            <a:ext cx="3861644" cy="3409147"/>
          </a:xfrm>
          <a:custGeom>
            <a:avLst/>
            <a:gdLst/>
            <a:ahLst/>
            <a:cxnLst/>
            <a:rect l="l" t="t" r="r" b="b"/>
            <a:pathLst>
              <a:path w="3861644" h="3409147">
                <a:moveTo>
                  <a:pt x="0" y="0"/>
                </a:moveTo>
                <a:lnTo>
                  <a:pt x="3861644" y="0"/>
                </a:lnTo>
                <a:lnTo>
                  <a:pt x="3861644" y="3409148"/>
                </a:lnTo>
                <a:lnTo>
                  <a:pt x="0" y="3409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492417"/>
            <a:ext cx="544659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Definition of Dataset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844967"/>
            <a:ext cx="544659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Variables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499334"/>
            <a:ext cx="544659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Flow Chart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651583"/>
            <a:ext cx="544659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Modelling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894546"/>
            <a:ext cx="544659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Machine Learning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187742"/>
            <a:ext cx="544659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Used Applications</a:t>
            </a:r>
          </a:p>
          <a:p>
            <a:pPr algn="l">
              <a:lnSpc>
                <a:spcPts val="3899"/>
              </a:lnSpc>
            </a:pPr>
            <a:endParaRPr lang="en-US" sz="2999" u="sng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1028700"/>
            <a:ext cx="4387465" cy="699518"/>
            <a:chOff x="0" y="0"/>
            <a:chExt cx="5849954" cy="932690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5849954" cy="932690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408325" y="168819"/>
              <a:ext cx="5202128" cy="547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7"/>
                </a:lnSpc>
                <a:spcBef>
                  <a:spcPct val="0"/>
                </a:spcBef>
              </a:pPr>
              <a:r>
                <a:rPr lang="en-US" sz="2491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STEPS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7308808"/>
            <a:ext cx="544659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en-US" sz="2999" u="sng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Result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549999B2-CA96-454E-9B2C-A69C13A760F8}"/>
              </a:ext>
            </a:extLst>
          </p:cNvPr>
          <p:cNvSpPr txBox="1"/>
          <p:nvPr/>
        </p:nvSpPr>
        <p:spPr>
          <a:xfrm>
            <a:off x="1028700" y="5179333"/>
            <a:ext cx="5446590" cy="472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 algn="l">
              <a:lnSpc>
                <a:spcPts val="3899"/>
              </a:lnSpc>
              <a:buFont typeface="Arial"/>
              <a:buChar char="•"/>
            </a:pPr>
            <a:r>
              <a:rPr lang="tr-TR" sz="2999" u="sng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Featuring</a:t>
            </a:r>
            <a:r>
              <a:rPr lang="tr-TR" sz="2999" u="sng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tr-TR" sz="2999" u="sng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Engineering</a:t>
            </a:r>
            <a:endParaRPr lang="en-US" sz="2999" u="sng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6112895" y="6784090"/>
            <a:ext cx="12175105" cy="7504292"/>
          </a:xfrm>
          <a:custGeom>
            <a:avLst/>
            <a:gdLst/>
            <a:ahLst/>
            <a:cxnLst/>
            <a:rect l="l" t="t" r="r" b="b"/>
            <a:pathLst>
              <a:path w="12175105" h="7504292">
                <a:moveTo>
                  <a:pt x="12175105" y="0"/>
                </a:moveTo>
                <a:lnTo>
                  <a:pt x="0" y="0"/>
                </a:lnTo>
                <a:lnTo>
                  <a:pt x="0" y="7504291"/>
                </a:lnTo>
                <a:lnTo>
                  <a:pt x="12175105" y="7504291"/>
                </a:lnTo>
                <a:lnTo>
                  <a:pt x="121751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332793"/>
            <a:ext cx="4387465" cy="695907"/>
            <a:chOff x="0" y="0"/>
            <a:chExt cx="5849954" cy="927876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5849954" cy="927876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08325" y="168819"/>
              <a:ext cx="5202129" cy="556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7"/>
                </a:lnSpc>
                <a:spcBef>
                  <a:spcPct val="0"/>
                </a:spcBef>
              </a:pPr>
              <a:r>
                <a:rPr lang="en-US" sz="2491" b="1" dirty="0">
                  <a:solidFill>
                    <a:schemeClr val="bg1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DEFINITION OF DATASET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88004" y="6784090"/>
            <a:ext cx="2934429" cy="2777264"/>
          </a:xfrm>
          <a:custGeom>
            <a:avLst/>
            <a:gdLst/>
            <a:ahLst/>
            <a:cxnLst/>
            <a:rect l="l" t="t" r="r" b="b"/>
            <a:pathLst>
              <a:path w="2934429" h="2777264">
                <a:moveTo>
                  <a:pt x="0" y="0"/>
                </a:moveTo>
                <a:lnTo>
                  <a:pt x="2934429" y="0"/>
                </a:lnTo>
                <a:lnTo>
                  <a:pt x="2934429" y="2777264"/>
                </a:lnTo>
                <a:lnTo>
                  <a:pt x="0" y="2777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872365"/>
            <a:ext cx="16230600" cy="4911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Türkiye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Elektronik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Alım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Satım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Platformu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(TEFAS),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Türkiye’deki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fonlarının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yatırımcılar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tarafından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platform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üzerinden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alınıp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satılabilmesini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sağlayan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sistemdir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fonları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birçok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bireysel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yatırımcının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araya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getirerek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oluşturduğu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ortak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havuzda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birikmiş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paraların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profesyonel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portföy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yöneticileri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tarafından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farklı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araçlarına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yönlendirilmesiyle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oluşur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 Bu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fonlar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yatırımcılara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geniş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yelpazesi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sunar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küçük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yatırımcıların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ulaşması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güç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olan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araçlara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erişim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imkanı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sağlar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Ayrıca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fonlar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riskini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dağıtarak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portföy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çeşitliliği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oluşturur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böylece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bireysel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yatırımcıların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dengeli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güvenli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şekilde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yapmalarına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olanak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tanır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  <a:p>
            <a:pPr algn="ctr">
              <a:lnSpc>
                <a:spcPts val="325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Fonun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geçmiş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performansı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risk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değeri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yatırımcı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yoğunluğu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portföy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dağılımı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gibi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faktörler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kullanılarak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gelecekteki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fiyat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hareketleri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veya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getiriler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tahmin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edilebilir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  Zaman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serisi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tahmin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modelleri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veya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regresyon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analizleri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gibi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yöntemler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aracılığıyla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belirli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bir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fonun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1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aylık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veya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1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yıllık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getiri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tahminleri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yapılabilir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 Bu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sayede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yatırımcılar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daha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sağlam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verilere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dayalı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kararlar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alarak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risklerini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minimize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edebilir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ve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portföylerini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optimize </a:t>
            </a:r>
            <a:r>
              <a:rPr lang="en-US" sz="2500" dirty="0" err="1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edebilirler</a:t>
            </a:r>
            <a:r>
              <a:rPr lang="en-US" sz="250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2620"/>
            <a:ext cx="7354746" cy="796080"/>
            <a:chOff x="0" y="0"/>
            <a:chExt cx="9806328" cy="1061439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9806328" cy="1061439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684478" y="198697"/>
              <a:ext cx="8720371" cy="616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9"/>
                </a:lnSpc>
                <a:spcBef>
                  <a:spcPct val="0"/>
                </a:spcBef>
              </a:pPr>
              <a:r>
                <a:rPr lang="en-US" sz="2835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USED APPLICATIONS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195269" y="3345192"/>
            <a:ext cx="3517020" cy="3517020"/>
          </a:xfrm>
          <a:custGeom>
            <a:avLst/>
            <a:gdLst/>
            <a:ahLst/>
            <a:cxnLst/>
            <a:rect l="l" t="t" r="r" b="b"/>
            <a:pathLst>
              <a:path w="3517020" h="3517020">
                <a:moveTo>
                  <a:pt x="0" y="0"/>
                </a:moveTo>
                <a:lnTo>
                  <a:pt x="3517020" y="0"/>
                </a:lnTo>
                <a:lnTo>
                  <a:pt x="3517020" y="3517020"/>
                </a:lnTo>
                <a:lnTo>
                  <a:pt x="0" y="3517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312364" y="3384990"/>
            <a:ext cx="6309740" cy="3517020"/>
          </a:xfrm>
          <a:custGeom>
            <a:avLst/>
            <a:gdLst/>
            <a:ahLst/>
            <a:cxnLst/>
            <a:rect l="l" t="t" r="r" b="b"/>
            <a:pathLst>
              <a:path w="6309740" h="3517020">
                <a:moveTo>
                  <a:pt x="0" y="0"/>
                </a:moveTo>
                <a:lnTo>
                  <a:pt x="6309740" y="0"/>
                </a:lnTo>
                <a:lnTo>
                  <a:pt x="6309740" y="3517020"/>
                </a:lnTo>
                <a:lnTo>
                  <a:pt x="0" y="351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94" t="-861" b="-86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5187" y="3424788"/>
            <a:ext cx="6360624" cy="3437423"/>
          </a:xfrm>
          <a:custGeom>
            <a:avLst/>
            <a:gdLst/>
            <a:ahLst/>
            <a:cxnLst/>
            <a:rect l="l" t="t" r="r" b="b"/>
            <a:pathLst>
              <a:path w="6360624" h="3437423">
                <a:moveTo>
                  <a:pt x="0" y="0"/>
                </a:moveTo>
                <a:lnTo>
                  <a:pt x="6360624" y="0"/>
                </a:lnTo>
                <a:lnTo>
                  <a:pt x="6360624" y="3437424"/>
                </a:lnTo>
                <a:lnTo>
                  <a:pt x="0" y="3437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756" b="-18227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504155"/>
            <a:ext cx="4387465" cy="699518"/>
            <a:chOff x="0" y="0"/>
            <a:chExt cx="5849954" cy="93269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5849954" cy="932690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08325" y="168819"/>
              <a:ext cx="5202128" cy="547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87"/>
                </a:lnSpc>
                <a:spcBef>
                  <a:spcPct val="0"/>
                </a:spcBef>
              </a:pPr>
              <a:r>
                <a:rPr lang="en-US" sz="2491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VARIABLES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9746500" y="1203673"/>
            <a:ext cx="2160714" cy="1606785"/>
          </a:xfrm>
          <a:custGeom>
            <a:avLst/>
            <a:gdLst/>
            <a:ahLst/>
            <a:cxnLst/>
            <a:rect l="l" t="t" r="r" b="b"/>
            <a:pathLst>
              <a:path w="2160714" h="1606785">
                <a:moveTo>
                  <a:pt x="0" y="0"/>
                </a:moveTo>
                <a:lnTo>
                  <a:pt x="2160713" y="0"/>
                </a:lnTo>
                <a:lnTo>
                  <a:pt x="2160713" y="1606785"/>
                </a:lnTo>
                <a:lnTo>
                  <a:pt x="0" y="1606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84126" y="6667038"/>
            <a:ext cx="3017520" cy="2057400"/>
          </a:xfrm>
          <a:custGeom>
            <a:avLst/>
            <a:gdLst/>
            <a:ahLst/>
            <a:cxnLst/>
            <a:rect l="l" t="t" r="r" b="b"/>
            <a:pathLst>
              <a:path w="3017520" h="2057400">
                <a:moveTo>
                  <a:pt x="0" y="0"/>
                </a:moveTo>
                <a:lnTo>
                  <a:pt x="3017520" y="0"/>
                </a:lnTo>
                <a:lnTo>
                  <a:pt x="30175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746500" y="3494473"/>
            <a:ext cx="2364937" cy="2364937"/>
          </a:xfrm>
          <a:custGeom>
            <a:avLst/>
            <a:gdLst/>
            <a:ahLst/>
            <a:cxnLst/>
            <a:rect l="l" t="t" r="r" b="b"/>
            <a:pathLst>
              <a:path w="2364937" h="2364937">
                <a:moveTo>
                  <a:pt x="0" y="0"/>
                </a:moveTo>
                <a:lnTo>
                  <a:pt x="2364936" y="0"/>
                </a:lnTo>
                <a:lnTo>
                  <a:pt x="2364936" y="2364937"/>
                </a:lnTo>
                <a:lnTo>
                  <a:pt x="0" y="2364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303198" y="1635830"/>
            <a:ext cx="9033080" cy="295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2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28700" y="2364686"/>
            <a:ext cx="6186475" cy="5897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715" lvl="1" indent="-350857" algn="l">
              <a:lnSpc>
                <a:spcPts val="4225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 KODU </a:t>
            </a:r>
          </a:p>
          <a:p>
            <a:pPr marL="701715" lvl="1" indent="-350857" algn="l">
              <a:lnSpc>
                <a:spcPts val="4225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FON ADI </a:t>
            </a:r>
          </a:p>
          <a:p>
            <a:pPr marL="701715" lvl="1" indent="-350857" algn="l">
              <a:lnSpc>
                <a:spcPts val="4225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KATEGORİ</a:t>
            </a:r>
          </a:p>
          <a:p>
            <a:pPr marL="701715" lvl="1" indent="-350857" algn="l">
              <a:lnSpc>
                <a:spcPts val="4225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 KATEGORİ</a:t>
            </a:r>
          </a:p>
          <a:p>
            <a:pPr marL="701715" lvl="1" indent="-350857" algn="l">
              <a:lnSpc>
                <a:spcPts val="4225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FİYAT </a:t>
            </a:r>
          </a:p>
          <a:p>
            <a:pPr marL="701715" lvl="1" indent="-350857" algn="l">
              <a:lnSpc>
                <a:spcPts val="4225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RİSK DEĞERİ </a:t>
            </a:r>
          </a:p>
          <a:p>
            <a:pPr marL="701715" lvl="1" indent="-350857" algn="l">
              <a:lnSpc>
                <a:spcPts val="4225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ZAMAN DİLİMLERİ </a:t>
            </a:r>
          </a:p>
          <a:p>
            <a:pPr marL="701715" lvl="1" indent="-350857" algn="l">
              <a:lnSpc>
                <a:spcPts val="4225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PORTFÖY BÜYÜKLÜĞÜ </a:t>
            </a:r>
          </a:p>
          <a:p>
            <a:pPr marL="701715" lvl="1" indent="-350857" algn="l">
              <a:lnSpc>
                <a:spcPts val="4225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YATIRIMCI SAYISI </a:t>
            </a:r>
          </a:p>
          <a:p>
            <a:pPr marL="701715" lvl="1" indent="-350857" algn="l">
              <a:lnSpc>
                <a:spcPts val="4225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TEDAVÜLDEKİ PAY ADETİ</a:t>
            </a:r>
          </a:p>
          <a:p>
            <a:pPr marL="701715" lvl="1" indent="-350857" algn="l">
              <a:lnSpc>
                <a:spcPts val="4225"/>
              </a:lnSpc>
              <a:buFont typeface="Arial"/>
              <a:buChar char="•"/>
            </a:pPr>
            <a:r>
              <a:rPr lang="en-US" sz="325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YATIRIM PAYLARI</a:t>
            </a:r>
          </a:p>
        </p:txBody>
      </p:sp>
      <p:sp>
        <p:nvSpPr>
          <p:cNvPr id="11" name="Freeform 11"/>
          <p:cNvSpPr/>
          <p:nvPr/>
        </p:nvSpPr>
        <p:spPr>
          <a:xfrm rot="2151761">
            <a:off x="11662405" y="-2780020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5" y="0"/>
                </a:lnTo>
                <a:lnTo>
                  <a:pt x="10454405" y="7622211"/>
                </a:lnTo>
                <a:lnTo>
                  <a:pt x="0" y="76222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81591" y="-1264639"/>
            <a:ext cx="12001618" cy="9950432"/>
          </a:xfrm>
          <a:custGeom>
            <a:avLst/>
            <a:gdLst/>
            <a:ahLst/>
            <a:cxnLst/>
            <a:rect l="l" t="t" r="r" b="b"/>
            <a:pathLst>
              <a:path w="12001618" h="9950432">
                <a:moveTo>
                  <a:pt x="0" y="0"/>
                </a:moveTo>
                <a:lnTo>
                  <a:pt x="12001618" y="0"/>
                </a:lnTo>
                <a:lnTo>
                  <a:pt x="12001618" y="9950433"/>
                </a:lnTo>
                <a:lnTo>
                  <a:pt x="0" y="9950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32620"/>
            <a:ext cx="4993115" cy="796080"/>
            <a:chOff x="0" y="0"/>
            <a:chExt cx="6657486" cy="1061439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6657486" cy="1061439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464690" y="198697"/>
              <a:ext cx="5920234" cy="616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9"/>
                </a:lnSpc>
                <a:spcBef>
                  <a:spcPct val="0"/>
                </a:spcBef>
              </a:pPr>
              <a:r>
                <a:rPr lang="en-US" sz="2835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FLOW CHART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293267" y="4145209"/>
            <a:ext cx="15966033" cy="2295117"/>
          </a:xfrm>
          <a:custGeom>
            <a:avLst/>
            <a:gdLst/>
            <a:ahLst/>
            <a:cxnLst/>
            <a:rect l="l" t="t" r="r" b="b"/>
            <a:pathLst>
              <a:path w="15966033" h="2295117">
                <a:moveTo>
                  <a:pt x="0" y="0"/>
                </a:moveTo>
                <a:lnTo>
                  <a:pt x="15966033" y="0"/>
                </a:lnTo>
                <a:lnTo>
                  <a:pt x="15966033" y="2295118"/>
                </a:lnTo>
                <a:lnTo>
                  <a:pt x="0" y="22951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409646">
            <a:off x="-2924408" y="2074625"/>
            <a:ext cx="12001618" cy="9950432"/>
          </a:xfrm>
          <a:custGeom>
            <a:avLst/>
            <a:gdLst/>
            <a:ahLst/>
            <a:cxnLst/>
            <a:rect l="l" t="t" r="r" b="b"/>
            <a:pathLst>
              <a:path w="12001618" h="9950432">
                <a:moveTo>
                  <a:pt x="0" y="0"/>
                </a:moveTo>
                <a:lnTo>
                  <a:pt x="12001618" y="0"/>
                </a:lnTo>
                <a:lnTo>
                  <a:pt x="12001618" y="9950432"/>
                </a:lnTo>
                <a:lnTo>
                  <a:pt x="0" y="9950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343920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5" action="ppaction://hlinksldjump"/>
              </a:rPr>
              <a:t>GÜNDEM SAYFASINA DÖN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76890">
            <a:off x="-4992292" y="6323136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01976" y="4097811"/>
            <a:ext cx="515530" cy="446167"/>
          </a:xfrm>
          <a:custGeom>
            <a:avLst/>
            <a:gdLst/>
            <a:ahLst/>
            <a:cxnLst/>
            <a:rect l="l" t="t" r="r" b="b"/>
            <a:pathLst>
              <a:path w="515530" h="446167">
                <a:moveTo>
                  <a:pt x="0" y="0"/>
                </a:moveTo>
                <a:lnTo>
                  <a:pt x="515530" y="0"/>
                </a:lnTo>
                <a:lnTo>
                  <a:pt x="515530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32620"/>
            <a:ext cx="4993115" cy="796080"/>
            <a:chOff x="0" y="0"/>
            <a:chExt cx="6657486" cy="1061439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6657486" cy="1061439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464690" y="198697"/>
              <a:ext cx="5920234" cy="616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9"/>
                </a:lnSpc>
                <a:spcBef>
                  <a:spcPct val="0"/>
                </a:spcBef>
              </a:pPr>
              <a:r>
                <a:rPr lang="en-US" sz="2835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FEATURE ENGINEERING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2446009">
            <a:off x="12924244" y="-2922887"/>
            <a:ext cx="9979854" cy="7584689"/>
          </a:xfrm>
          <a:custGeom>
            <a:avLst/>
            <a:gdLst/>
            <a:ahLst/>
            <a:cxnLst/>
            <a:rect l="l" t="t" r="r" b="b"/>
            <a:pathLst>
              <a:path w="9979854" h="7584689">
                <a:moveTo>
                  <a:pt x="0" y="0"/>
                </a:moveTo>
                <a:lnTo>
                  <a:pt x="9979854" y="0"/>
                </a:lnTo>
                <a:lnTo>
                  <a:pt x="9979854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5948" y="3139023"/>
            <a:ext cx="4743061" cy="4743061"/>
          </a:xfrm>
          <a:custGeom>
            <a:avLst/>
            <a:gdLst/>
            <a:ahLst/>
            <a:cxnLst/>
            <a:rect l="l" t="t" r="r" b="b"/>
            <a:pathLst>
              <a:path w="4743061" h="4743061">
                <a:moveTo>
                  <a:pt x="0" y="0"/>
                </a:moveTo>
                <a:lnTo>
                  <a:pt x="4743061" y="0"/>
                </a:lnTo>
                <a:lnTo>
                  <a:pt x="4743061" y="4743062"/>
                </a:lnTo>
                <a:lnTo>
                  <a:pt x="0" y="47430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067210" y="3235746"/>
            <a:ext cx="4836416" cy="4646339"/>
          </a:xfrm>
          <a:custGeom>
            <a:avLst/>
            <a:gdLst/>
            <a:ahLst/>
            <a:cxnLst/>
            <a:rect l="l" t="t" r="r" b="b"/>
            <a:pathLst>
              <a:path w="4836416" h="4646339">
                <a:moveTo>
                  <a:pt x="0" y="0"/>
                </a:moveTo>
                <a:lnTo>
                  <a:pt x="4836416" y="0"/>
                </a:lnTo>
                <a:lnTo>
                  <a:pt x="4836416" y="4646339"/>
                </a:lnTo>
                <a:lnTo>
                  <a:pt x="0" y="46463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860808" y="3614922"/>
            <a:ext cx="6876670" cy="3927972"/>
          </a:xfrm>
          <a:custGeom>
            <a:avLst/>
            <a:gdLst/>
            <a:ahLst/>
            <a:cxnLst/>
            <a:rect l="l" t="t" r="r" b="b"/>
            <a:pathLst>
              <a:path w="6876670" h="3927972">
                <a:moveTo>
                  <a:pt x="0" y="0"/>
                </a:moveTo>
                <a:lnTo>
                  <a:pt x="6876670" y="0"/>
                </a:lnTo>
                <a:lnTo>
                  <a:pt x="6876670" y="3927971"/>
                </a:lnTo>
                <a:lnTo>
                  <a:pt x="0" y="39279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1041">
            <a:off x="-6521096" y="3918118"/>
            <a:ext cx="17614873" cy="17454738"/>
          </a:xfrm>
          <a:custGeom>
            <a:avLst/>
            <a:gdLst/>
            <a:ahLst/>
            <a:cxnLst/>
            <a:rect l="l" t="t" r="r" b="b"/>
            <a:pathLst>
              <a:path w="17614873" h="17454738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010882">
            <a:off x="10308073" y="-13452445"/>
            <a:ext cx="17614873" cy="17454738"/>
          </a:xfrm>
          <a:custGeom>
            <a:avLst/>
            <a:gdLst/>
            <a:ahLst/>
            <a:cxnLst/>
            <a:rect l="l" t="t" r="r" b="b"/>
            <a:pathLst>
              <a:path w="17614873" h="17454738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232620"/>
            <a:ext cx="7354746" cy="796080"/>
            <a:chOff x="0" y="0"/>
            <a:chExt cx="9806328" cy="1061439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9806328" cy="1061439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684478" y="198697"/>
              <a:ext cx="8720371" cy="616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9"/>
                </a:lnSpc>
                <a:spcBef>
                  <a:spcPct val="0"/>
                </a:spcBef>
              </a:pPr>
              <a:r>
                <a:rPr lang="en-US" sz="2835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MACHINE LEARNING - MODELLING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432502" y="1407539"/>
            <a:ext cx="12323279" cy="8518467"/>
          </a:xfrm>
          <a:custGeom>
            <a:avLst/>
            <a:gdLst/>
            <a:ahLst/>
            <a:cxnLst/>
            <a:rect l="l" t="t" r="r" b="b"/>
            <a:pathLst>
              <a:path w="12323279" h="8518467">
                <a:moveTo>
                  <a:pt x="0" y="0"/>
                </a:moveTo>
                <a:lnTo>
                  <a:pt x="12323280" y="0"/>
                </a:lnTo>
                <a:lnTo>
                  <a:pt x="12323280" y="8518467"/>
                </a:lnTo>
                <a:lnTo>
                  <a:pt x="0" y="85184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51870" y="798701"/>
            <a:ext cx="3994705" cy="421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0"/>
              </a:lnSpc>
              <a:spcBef>
                <a:spcPct val="0"/>
              </a:spcBef>
            </a:pPr>
            <a:r>
              <a:rPr lang="en-US" sz="255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MODELLING - GRAPHICS</a:t>
            </a:r>
          </a:p>
        </p:txBody>
      </p:sp>
      <p:sp>
        <p:nvSpPr>
          <p:cNvPr id="3" name="Freeform 3"/>
          <p:cNvSpPr/>
          <p:nvPr/>
        </p:nvSpPr>
        <p:spPr>
          <a:xfrm>
            <a:off x="181537" y="2446451"/>
            <a:ext cx="6295938" cy="4194668"/>
          </a:xfrm>
          <a:custGeom>
            <a:avLst/>
            <a:gdLst/>
            <a:ahLst/>
            <a:cxnLst/>
            <a:rect l="l" t="t" r="r" b="b"/>
            <a:pathLst>
              <a:path w="6295938" h="4194668">
                <a:moveTo>
                  <a:pt x="0" y="0"/>
                </a:moveTo>
                <a:lnTo>
                  <a:pt x="6295938" y="0"/>
                </a:lnTo>
                <a:lnTo>
                  <a:pt x="6295938" y="4194669"/>
                </a:lnTo>
                <a:lnTo>
                  <a:pt x="0" y="4194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95938" y="2628249"/>
            <a:ext cx="5569367" cy="3831073"/>
          </a:xfrm>
          <a:custGeom>
            <a:avLst/>
            <a:gdLst/>
            <a:ahLst/>
            <a:cxnLst/>
            <a:rect l="l" t="t" r="r" b="b"/>
            <a:pathLst>
              <a:path w="5569367" h="3831073">
                <a:moveTo>
                  <a:pt x="0" y="0"/>
                </a:moveTo>
                <a:lnTo>
                  <a:pt x="5569367" y="0"/>
                </a:lnTo>
                <a:lnTo>
                  <a:pt x="5569367" y="3831073"/>
                </a:lnTo>
                <a:lnTo>
                  <a:pt x="0" y="3831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874" r="-9181" b="-287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10561" y="2537747"/>
            <a:ext cx="6021879" cy="4012077"/>
          </a:xfrm>
          <a:custGeom>
            <a:avLst/>
            <a:gdLst/>
            <a:ahLst/>
            <a:cxnLst/>
            <a:rect l="l" t="t" r="r" b="b"/>
            <a:pathLst>
              <a:path w="6021879" h="4012077">
                <a:moveTo>
                  <a:pt x="0" y="0"/>
                </a:moveTo>
                <a:lnTo>
                  <a:pt x="6021879" y="0"/>
                </a:lnTo>
                <a:lnTo>
                  <a:pt x="6021879" y="4012077"/>
                </a:lnTo>
                <a:lnTo>
                  <a:pt x="0" y="4012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343920" y="8861670"/>
            <a:ext cx="2787066" cy="280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  <a:spcBef>
                <a:spcPct val="0"/>
              </a:spcBef>
            </a:pPr>
            <a:r>
              <a:rPr lang="en-US" sz="1700" b="1">
                <a:solidFill>
                  <a:srgbClr val="FFFFFF"/>
                </a:solidFill>
                <a:latin typeface="IBM Plex Sans Bold"/>
                <a:ea typeface="IBM Plex Sans Bold"/>
                <a:cs typeface="IBM Plex Sans Bold"/>
                <a:sym typeface="IBM Plex Sans Bold"/>
                <a:hlinkClick r:id="rId5" action="ppaction://hlinksldjump"/>
              </a:rPr>
              <a:t>GÜNDEM SAYFASINA DÖN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698357" y="523708"/>
            <a:ext cx="5133380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ElasticNET- Feature Weights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42758"/>
            <a:ext cx="5490582" cy="764810"/>
            <a:chOff x="0" y="0"/>
            <a:chExt cx="7320776" cy="1019747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7320776" cy="1019747"/>
            </a:xfrm>
            <a:prstGeom prst="rect">
              <a:avLst/>
            </a:prstGeom>
            <a:solidFill>
              <a:srgbClr val="F243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510987" y="173984"/>
              <a:ext cx="6510071" cy="624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0"/>
                </a:lnSpc>
                <a:spcBef>
                  <a:spcPct val="0"/>
                </a:spcBef>
              </a:pPr>
              <a:r>
                <a:rPr lang="en-US" sz="2850" b="1">
                  <a:solidFill>
                    <a:srgbClr val="FFFFFF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MODELLING - GRAPHICS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360</Words>
  <Application>Microsoft Office PowerPoint</Application>
  <PresentationFormat>Özel</PresentationFormat>
  <Paragraphs>99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9" baseType="lpstr">
      <vt:lpstr>IBM Plex Sans Bold</vt:lpstr>
      <vt:lpstr>Arial</vt:lpstr>
      <vt:lpstr>Calibri</vt:lpstr>
      <vt:lpstr>IBM Plex Sans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TEFAS_Fund_Comparison_Machine_Learning_Project</dc:title>
  <cp:lastModifiedBy>İbrahim Akıncı</cp:lastModifiedBy>
  <cp:revision>3</cp:revision>
  <dcterms:created xsi:type="dcterms:W3CDTF">2006-08-16T00:00:00Z</dcterms:created>
  <dcterms:modified xsi:type="dcterms:W3CDTF">2024-11-19T06:21:17Z</dcterms:modified>
  <dc:identifier>DAGWxExa4P0</dc:identifier>
</cp:coreProperties>
</file>